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2" r:id="rId4"/>
  </p:sldMasterIdLst>
  <p:notesMasterIdLst>
    <p:notesMasterId r:id="rId28"/>
  </p:notesMasterIdLst>
  <p:handoutMasterIdLst>
    <p:handoutMasterId r:id="rId29"/>
  </p:handoutMasterIdLst>
  <p:sldIdLst>
    <p:sldId id="1042" r:id="rId5"/>
    <p:sldId id="2145706638" r:id="rId6"/>
    <p:sldId id="2145706642" r:id="rId7"/>
    <p:sldId id="2145706643" r:id="rId8"/>
    <p:sldId id="2145706639" r:id="rId9"/>
    <p:sldId id="2145706631" r:id="rId10"/>
    <p:sldId id="498" r:id="rId11"/>
    <p:sldId id="1009" r:id="rId12"/>
    <p:sldId id="8111" r:id="rId13"/>
    <p:sldId id="2145706646" r:id="rId14"/>
    <p:sldId id="2145706647" r:id="rId15"/>
    <p:sldId id="2145706648" r:id="rId16"/>
    <p:sldId id="2145706649" r:id="rId17"/>
    <p:sldId id="2145706644" r:id="rId18"/>
    <p:sldId id="2145706654" r:id="rId19"/>
    <p:sldId id="2145706655" r:id="rId20"/>
    <p:sldId id="2145706645" r:id="rId21"/>
    <p:sldId id="2145706656" r:id="rId22"/>
    <p:sldId id="2145706653" r:id="rId23"/>
    <p:sldId id="2145706657" r:id="rId24"/>
    <p:sldId id="2145706658" r:id="rId25"/>
    <p:sldId id="2145706651" r:id="rId26"/>
    <p:sldId id="1041" r:id="rId27"/>
  </p:sldIdLst>
  <p:sldSz cx="12192000" cy="6858000"/>
  <p:notesSz cx="6858000" cy="9144000"/>
  <p:embeddedFontLst>
    <p:embeddedFont>
      <p:font typeface="Copperplate Gothic Bold" panose="020E0705020206020404" pitchFamily="34" charset="0"/>
      <p:regular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  <p:embeddedFont>
      <p:font typeface="Ubuntu Light" panose="020B0304030602030204" pitchFamily="34" charset="0"/>
      <p:regular r:id="rId35"/>
      <p:italic r:id="rId36"/>
    </p:embeddedFont>
    <p:embeddedFont>
      <p:font typeface="Ubuntu Medium" panose="020B0604030602030204" pitchFamily="34" charset="0"/>
      <p:regular r:id="rId37"/>
      <p: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C0981-44FA-41E6-85CF-8196CFFE2044}">
          <p14:sldIdLst>
            <p14:sldId id="1042"/>
            <p14:sldId id="2145706638"/>
            <p14:sldId id="2145706642"/>
            <p14:sldId id="2145706643"/>
            <p14:sldId id="2145706639"/>
            <p14:sldId id="2145706631"/>
            <p14:sldId id="498"/>
            <p14:sldId id="1009"/>
            <p14:sldId id="8111"/>
            <p14:sldId id="2145706646"/>
            <p14:sldId id="2145706647"/>
            <p14:sldId id="2145706648"/>
            <p14:sldId id="2145706649"/>
            <p14:sldId id="2145706644"/>
            <p14:sldId id="2145706654"/>
            <p14:sldId id="2145706655"/>
            <p14:sldId id="2145706645"/>
            <p14:sldId id="2145706656"/>
            <p14:sldId id="2145706653"/>
            <p14:sldId id="2145706657"/>
            <p14:sldId id="2145706658"/>
            <p14:sldId id="2145706651"/>
            <p14:sldId id="1041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78C3D"/>
    <a:srgbClr val="272936"/>
    <a:srgbClr val="173340"/>
    <a:srgbClr val="ECECEC"/>
    <a:srgbClr val="D9D9D9"/>
    <a:srgbClr val="2B0A3D"/>
    <a:srgbClr val="0070AD"/>
    <a:srgbClr val="1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7" autoAdjust="0"/>
    <p:restoredTop sz="96988" autoAdjust="0"/>
  </p:normalViewPr>
  <p:slideViewPr>
    <p:cSldViewPr snapToObjects="1">
      <p:cViewPr varScale="1">
        <p:scale>
          <a:sx n="66" d="100"/>
          <a:sy n="66" d="100"/>
        </p:scale>
        <p:origin x="628" y="32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75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13/02/2023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13/02/2023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65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2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 userDrawn="1"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D86A9-A101-4431-BC7F-D7A613B745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E5232F-44F9-4DA7-8CAF-37E7E772B19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6443D4-9252-4F48-B3B1-DE1F07A5D421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D6E549-1EDB-4087-A87E-246AD0B86307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9D2B6-7CA0-4DD1-ACF9-FE9B371E6A4B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52C13A-0707-4DB7-BEE5-11C70CC4104C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2521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3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01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24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415318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46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8C36DE-BE7C-4EA8-8C11-63DF35071C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690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32A913-EBD0-4A52-9BC5-C515E20AA2D2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7C00F4-BABA-40DB-9C59-16A7B33536DE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629252-ADFC-4FC9-85E5-6800A45F303B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B5264D-26DE-4A16-881C-0B8EE6975DF9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8FE54-3447-4979-8CE3-A274C8BD5A44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702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1ECB5-DB51-4283-B8B9-FBB99B30DD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6023" y="622911"/>
            <a:ext cx="2231297" cy="501650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8307B4-0823-4CCD-9A0B-FC8313B6A1C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F37526-68C2-4CC7-BFA8-D9A1ECDD5F8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1D688A-C2B9-40DF-8BDB-7397CB9DF4C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8CDC8B-4E52-45D7-922E-07333CE529A6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5A298-0196-4231-B123-8DDB35B79DA6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5184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23693" r="10370" b="21576"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2022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F7E9C-FD5C-450A-A1FB-17FC5765ED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020" y="984393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26A2F9-4026-4DA7-B00A-AE48A8B0CD4D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CE7524-34A1-429B-91AD-74BE1F944E0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68A571-28DB-453F-861D-36D50723ED4D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3DB0AA-5015-4FEA-A32D-44257CF2BED3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8CD59B-E3D8-4E45-86AA-3D0BB06038CE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9736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2022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BE2A4-4ACC-4E54-9A85-77DFC7F65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61718" y="5747778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61B69-C06F-4D0A-9437-BC399186700C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F08509-FA85-4193-A497-0E692E886745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793F6-8550-4F9A-98A1-4BD1C63DE3E6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68DDBF-3EE2-4BFD-9E41-A500A2DB8E18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E4E1F-DFDD-4EF6-8781-D2EC7D60F89D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734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0C396-6AE9-4D76-A223-20E91B0366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04551-0A43-448B-9BC4-076647B2D2FA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D7C248-3780-4A7C-95A8-D356BF27AD73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CBF3A-5C0A-4C4E-9FD3-E028E791FE8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D80AA6-A949-4FC4-8CD0-6E6D7300DF2C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743398-464F-49A4-8D54-C73C461670F9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21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Rectangle 27">
            <a:extLst>
              <a:ext uri="{FF2B5EF4-FFF2-40B4-BE49-F238E27FC236}">
                <a16:creationId xmlns:a16="http://schemas.microsoft.com/office/drawing/2014/main" id="{B1133F59-1301-4D8F-A396-71B6A669F37A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Presentation Title  |  Author  |  Date</a:t>
            </a:r>
          </a:p>
        </p:txBody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777F4691-2D56-47C4-B2B1-73BE348DB06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2022. All rights reserved  |</a:t>
            </a:r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4021" r:id="rId4"/>
    <p:sldLayoutId id="2147484020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4026" r:id="rId11"/>
    <p:sldLayoutId id="2147483972" r:id="rId12"/>
    <p:sldLayoutId id="2147483973" r:id="rId13"/>
    <p:sldLayoutId id="2147483974" r:id="rId14"/>
    <p:sldLayoutId id="2147483975" r:id="rId15"/>
    <p:sldLayoutId id="2147483978" r:id="rId16"/>
    <p:sldLayoutId id="2147483980" r:id="rId17"/>
    <p:sldLayoutId id="2147483981" r:id="rId18"/>
    <p:sldLayoutId id="2147483983" r:id="rId19"/>
    <p:sldLayoutId id="2147483987" r:id="rId20"/>
    <p:sldLayoutId id="2147483984" r:id="rId21"/>
    <p:sldLayoutId id="2147483985" r:id="rId22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4071" userDrawn="1">
          <p15:clr>
            <a:srgbClr val="F26B43"/>
          </p15:clr>
        </p15:guide>
        <p15:guide id="12" pos="255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4" orient="horz" pos="245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899" userDrawn="1">
          <p15:clr>
            <a:srgbClr val="F26B43"/>
          </p15:clr>
        </p15:guide>
        <p15:guide id="17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D696E-B4E9-4F10-824F-B9B79E98B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2C7CCD-E8CE-4564-88CB-AE683CBDE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747" y="2924944"/>
            <a:ext cx="11379200" cy="492443"/>
          </a:xfrm>
        </p:spPr>
        <p:txBody>
          <a:bodyPr/>
          <a:lstStyle/>
          <a:p>
            <a:r>
              <a:rPr lang="en-IN" sz="3200" dirty="0">
                <a:latin typeface="Copperplate Gothic Bold" panose="020E0705020206020404" pitchFamily="34" charset="0"/>
              </a:rPr>
              <a:t>Online Food delivery application</a:t>
            </a:r>
          </a:p>
        </p:txBody>
      </p:sp>
    </p:spTree>
    <p:extLst>
      <p:ext uri="{BB962C8B-B14F-4D97-AF65-F5344CB8AC3E}">
        <p14:creationId xmlns:p14="http://schemas.microsoft.com/office/powerpoint/2010/main" val="3867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46EB-E622-66F5-8BD2-8778D6B4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DOCKER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0E448-3602-7775-DDE2-82FE4DC78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rtl="0">
              <a:buFont typeface="Arial" panose="020B0604020202020204" pitchFamily="34" charset="0"/>
              <a:buChar char="•"/>
            </a:pP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is an open platform for developing, shipping, and running applications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Docker  platform allows you to package up your application and deliver them to the cloud without any dependencies.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using docker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resource sharing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- many containers can be placed in a single host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 deployment, ease of creating new instances, and faster migrations.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security, less access needed to work with the code running inside containers, and fewer software dependencies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7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3481-69AE-0680-B859-8BA9775E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docker commands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CC028-5077-6C40-F3FC-DE3C1025D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--version                     - for knowing the docker version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ps                                - to get list of all running </a:t>
            </a: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containers</a:t>
            </a: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ps -a                           - to get list of all not running containers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stop containerID         - to stop a container using its ID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                        - to get list of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rmi imagename          - to remove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run –</a:t>
            </a: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IN" sz="240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container name  - to remove running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3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6A6A-E91A-584A-7EEF-B201241A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kubernetes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4405-FDBC-DBCF-3547-4676371B2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 </a:t>
            </a:r>
          </a:p>
          <a:p>
            <a:pPr marL="0" indent="0" rtl="0">
              <a:buNone/>
            </a:pPr>
            <a:r>
              <a:rPr lang="en-IN" dirty="0"/>
              <a:t>  </a:t>
            </a: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Kubernetes is an open source orchestration software developed by google.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Benefits of using Kubernetes: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application development and release timeframes optimization of IT costs, increased software scalability and availability, flexibility in multi-cloud environments, and cloud portability.</a:t>
            </a:r>
          </a:p>
          <a:p>
            <a:pPr rtl="0"/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Kubernetes Features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Auto-scaling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Persistent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C639-C2CB-24AA-3324-6A96369D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Kubernetes commands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6F78A-5D83-D59D-083F-BB7CA1095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  </a:t>
            </a:r>
          </a:p>
          <a:p>
            <a:r>
              <a:rPr lang="en-IN" sz="2400" dirty="0"/>
              <a:t>  </a:t>
            </a:r>
            <a:r>
              <a:rPr lang="en-IN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kubectl get services  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 to get a list of all services in the current namespace</a:t>
            </a:r>
          </a:p>
          <a:p>
            <a:r>
              <a:rPr lang="en-IN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kubectl get pods --all-namespaces  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retrieve a list of services </a:t>
            </a: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IN" sz="2400" i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namespaces</a:t>
            </a:r>
          </a:p>
          <a:p>
            <a:r>
              <a:rPr lang="en-IN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kubectl get pods --field-selector=status. Phase=Running  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to list all running</a:t>
            </a: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pods in a      </a:t>
            </a:r>
          </a:p>
          <a:p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namespace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</a:t>
            </a:r>
          </a:p>
          <a:p>
            <a:r>
              <a:rPr lang="en-IN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kubectl logs &lt;service_name&gt;   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Request service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4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4DC1-6B15-A7A2-A263-9233A3F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Swagger ui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5AD2-12EB-8468-C049-37603ED6A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2DB2E1-AE5E-F8A8-B5A3-A3D32D92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3" y="1447201"/>
            <a:ext cx="11485886" cy="51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6F94-81A6-C496-84A1-4DE3209F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A1D0-8AA9-B39F-A335-50051CCD7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104899"/>
            <a:ext cx="9971221" cy="44843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4523E4-5DCB-465A-6AE8-8265305B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5" t="31042" r="17195" b="17896"/>
          <a:stretch/>
        </p:blipFill>
        <p:spPr>
          <a:xfrm>
            <a:off x="404811" y="388188"/>
            <a:ext cx="10947772" cy="59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E0D0F7-E6F1-A0EB-05A7-52E8FBB8EE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31886" r="35800" b="32325"/>
          <a:stretch/>
        </p:blipFill>
        <p:spPr>
          <a:xfrm>
            <a:off x="529389" y="327259"/>
            <a:ext cx="10145028" cy="5832909"/>
          </a:xfrm>
        </p:spPr>
      </p:pic>
    </p:spTree>
    <p:extLst>
      <p:ext uri="{BB962C8B-B14F-4D97-AF65-F5344CB8AC3E}">
        <p14:creationId xmlns:p14="http://schemas.microsoft.com/office/powerpoint/2010/main" val="3185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C320C3-474B-3806-6513-096FD18D43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1171" r="15154" b="-439"/>
          <a:stretch/>
        </p:blipFill>
        <p:spPr>
          <a:xfrm>
            <a:off x="767408" y="476672"/>
            <a:ext cx="9793088" cy="5876002"/>
          </a:xfrm>
        </p:spPr>
      </p:pic>
    </p:spTree>
    <p:extLst>
      <p:ext uri="{BB962C8B-B14F-4D97-AF65-F5344CB8AC3E}">
        <p14:creationId xmlns:p14="http://schemas.microsoft.com/office/powerpoint/2010/main" val="394448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CB6CDE-653A-0C66-6E85-288B03D90F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" t="31183" r="19808" b="20173"/>
          <a:stretch/>
        </p:blipFill>
        <p:spPr>
          <a:xfrm>
            <a:off x="664143" y="908720"/>
            <a:ext cx="1126450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4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AFBE52-FC3F-A096-76FC-F844DA35E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5878"/>
            <a:ext cx="12192000" cy="6718434"/>
          </a:xfrm>
        </p:spPr>
      </p:pic>
    </p:spTree>
    <p:extLst>
      <p:ext uri="{BB962C8B-B14F-4D97-AF65-F5344CB8AC3E}">
        <p14:creationId xmlns:p14="http://schemas.microsoft.com/office/powerpoint/2010/main" val="390682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11EB-6283-40F4-AF28-4793048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</p:spPr>
        <p:txBody>
          <a:bodyPr/>
          <a:lstStyle/>
          <a:p>
            <a:r>
              <a:rPr lang="en-US" dirty="0">
                <a:solidFill>
                  <a:srgbClr val="A6001A"/>
                </a:solidFill>
                <a:latin typeface="+mn-lt"/>
              </a:rPr>
              <a:t>Project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96DD-0340-48A5-BA08-9D1265F1B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572392"/>
            <a:ext cx="5133887" cy="485006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SIZE- 1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Rushikesh Chavan</a:t>
            </a:r>
          </a:p>
          <a:p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Vyshnavi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Gowri Keerthana.P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Suma Madala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Rani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Keerthi Penneti</a:t>
            </a: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0836B3E-622C-4A61-88F8-83232F41FF14}"/>
              </a:ext>
            </a:extLst>
          </p:cNvPr>
          <p:cNvSpPr txBox="1">
            <a:spLocks/>
          </p:cNvSpPr>
          <p:nvPr/>
        </p:nvSpPr>
        <p:spPr>
          <a:xfrm>
            <a:off x="6588951" y="3789040"/>
            <a:ext cx="4721498" cy="2339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33FB8-0CEC-472B-9E54-D2C84F5A945F}"/>
              </a:ext>
            </a:extLst>
          </p:cNvPr>
          <p:cNvSpPr txBox="1"/>
          <p:nvPr/>
        </p:nvSpPr>
        <p:spPr>
          <a:xfrm>
            <a:off x="5928818" y="2852936"/>
            <a:ext cx="5672632" cy="3554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PT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b="1" baseline="0"/>
            </a:lvl1pPr>
            <a:lvl2pPr marL="17780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baseline="0"/>
            </a:lvl2pPr>
            <a:lvl3pPr marL="3619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3pPr>
            <a:lvl4pPr marL="53975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baseline="0"/>
            </a:lvl4pPr>
            <a:lvl5pPr marL="71755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2910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6A44CB-6490-5413-366B-A707A563AA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31100" r="18697" b="20601"/>
          <a:stretch/>
        </p:blipFill>
        <p:spPr>
          <a:xfrm>
            <a:off x="521448" y="476672"/>
            <a:ext cx="10903144" cy="5256584"/>
          </a:xfrm>
        </p:spPr>
      </p:pic>
    </p:spTree>
    <p:extLst>
      <p:ext uri="{BB962C8B-B14F-4D97-AF65-F5344CB8AC3E}">
        <p14:creationId xmlns:p14="http://schemas.microsoft.com/office/powerpoint/2010/main" val="53474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2B2A94-DFD1-B652-94DB-83CE0B4E23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7" t="30977" r="16888" b="18564"/>
          <a:stretch/>
        </p:blipFill>
        <p:spPr>
          <a:xfrm>
            <a:off x="911424" y="476672"/>
            <a:ext cx="10585176" cy="5832648"/>
          </a:xfrm>
        </p:spPr>
      </p:pic>
    </p:spTree>
    <p:extLst>
      <p:ext uri="{BB962C8B-B14F-4D97-AF65-F5344CB8AC3E}">
        <p14:creationId xmlns:p14="http://schemas.microsoft.com/office/powerpoint/2010/main" val="274290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A8C2-E2E8-0119-FCE1-A55FA616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9D79C-CE08-7143-F627-798D4759D7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Application has been successfully developed using springtoolsuite.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we have deployed this project into the AWS using docker and Kubernetes.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 online food delivery application we can just order the food by just having a mobile with proper internet.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is user friendly as we are using online services which is easily understandable ,accessible and time efficient</a:t>
            </a: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68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69" y="1323634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67608" y="2998113"/>
            <a:ext cx="8547100" cy="86177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</p:spTree>
    <p:extLst>
      <p:ext uri="{BB962C8B-B14F-4D97-AF65-F5344CB8AC3E}">
        <p14:creationId xmlns:p14="http://schemas.microsoft.com/office/powerpoint/2010/main" val="141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DA66-FBBB-4F5D-6547-8D4FCC1F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US" dirty="0">
                <a:solidFill>
                  <a:schemeClr val="tx1"/>
                </a:solidFill>
              </a:rPr>
              <a:t>  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8859E-4283-5E94-472E-E58AF022F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 1.Introduction</a:t>
            </a:r>
          </a:p>
          <a:p>
            <a:r>
              <a:rPr lang="en-IN" dirty="0"/>
              <a:t>2.Problem Statement</a:t>
            </a:r>
          </a:p>
          <a:p>
            <a:r>
              <a:rPr lang="en-IN" dirty="0"/>
              <a:t>3.Technologies used</a:t>
            </a:r>
          </a:p>
          <a:p>
            <a:r>
              <a:rPr lang="en-IN" dirty="0"/>
              <a:t>4.Modules</a:t>
            </a:r>
          </a:p>
          <a:p>
            <a:r>
              <a:rPr lang="en-IN" dirty="0"/>
              <a:t>5.Usecase diagram</a:t>
            </a:r>
          </a:p>
          <a:p>
            <a:r>
              <a:rPr lang="en-IN" dirty="0"/>
              <a:t>6.Class Design</a:t>
            </a:r>
          </a:p>
          <a:p>
            <a:r>
              <a:rPr lang="en-IN" dirty="0"/>
              <a:t>7.Swagger outputs</a:t>
            </a:r>
          </a:p>
          <a:p>
            <a:r>
              <a:rPr lang="en-IN" dirty="0"/>
              <a:t>8.Docker &amp; Commands</a:t>
            </a:r>
          </a:p>
          <a:p>
            <a:r>
              <a:rPr lang="en-IN" dirty="0"/>
              <a:t>9.Kubernetes &amp; Commands</a:t>
            </a:r>
          </a:p>
          <a:p>
            <a:r>
              <a:rPr lang="en-IN" dirty="0"/>
              <a:t>10.Conclusion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6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681A-8D1C-6A7C-2192-7F94BC09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online food delivery (ofd)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022B6-C594-CBE5-B2AB-32CCA9829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Online Food Delivery (ofd) </a:t>
            </a:r>
            <a:r>
              <a:rPr lang="en-IN" dirty="0"/>
              <a:t>is an application, which is the process of ordering food, for delivery or pickup, from a website or other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product can be either ready to eat food or food that has not been specially prepared for direct consumption.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main purpose of an online food delivery system is to provide customer for a way to place an order at a restaurant over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9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C9AB6D-C484-4F11-BBEC-DE748E63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F17880-7A68-4068-963E-885C11705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2343" y="6469812"/>
            <a:ext cx="995863" cy="307777"/>
          </a:xfrm>
          <a:prstGeom prst="rect">
            <a:avLst/>
          </a:prstGeom>
          <a:noFill/>
          <a:ln>
            <a:solidFill>
              <a:srgbClr val="E3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35123-099D-4426-B130-1D3D919F10AA}"/>
              </a:ext>
            </a:extLst>
          </p:cNvPr>
          <p:cNvSpPr txBox="1"/>
          <p:nvPr/>
        </p:nvSpPr>
        <p:spPr>
          <a:xfrm>
            <a:off x="695400" y="1484784"/>
            <a:ext cx="105131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to be present condition in taken food from Hotel that means People had to compulsion of goes to Hotel.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 the Online food ordering could be called the response of the internet to the desire for delivery food.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growing trend especially in urban areas and on college campuses that allows people to order from restaurants featuring interactive menus, by use of their Internet connection.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ways in which Online food ordering from a restaurant can have its own website with easy features for placing an order for pick-up delivery.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add a third option of being able to make reservations. Instead of calling for a delivery, people just access the Internet, head to the restaurant site and make their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93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FDAD81-0B9E-4976-96A1-3248CF9C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41BED-2E35-DF4F-9CAB-CC334017B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3838" y="0"/>
            <a:ext cx="6888162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360458FB-76B6-4743-A12A-A4264518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4203607">
            <a:off x="3178468" y="886508"/>
            <a:ext cx="12519514" cy="6871588"/>
          </a:xfrm>
          <a:custGeom>
            <a:avLst/>
            <a:gdLst>
              <a:gd name="connsiteX0" fmla="*/ 359093 w 8112442"/>
              <a:gd name="connsiteY0" fmla="*/ 4061460 h 4061459"/>
              <a:gd name="connsiteX1" fmla="*/ 0 w 8112442"/>
              <a:gd name="connsiteY1" fmla="*/ 4050983 h 4061459"/>
              <a:gd name="connsiteX2" fmla="*/ 1905 w 8112442"/>
              <a:gd name="connsiteY2" fmla="*/ 4012883 h 4061459"/>
              <a:gd name="connsiteX3" fmla="*/ 3440430 w 8112442"/>
              <a:gd name="connsiteY3" fmla="*/ 1951673 h 4061459"/>
              <a:gd name="connsiteX4" fmla="*/ 3753803 w 8112442"/>
              <a:gd name="connsiteY4" fmla="*/ 1336358 h 4061459"/>
              <a:gd name="connsiteX5" fmla="*/ 4995863 w 8112442"/>
              <a:gd name="connsiteY5" fmla="*/ 397193 h 4061459"/>
              <a:gd name="connsiteX6" fmla="*/ 5687378 w 8112442"/>
              <a:gd name="connsiteY6" fmla="*/ 307658 h 4061459"/>
              <a:gd name="connsiteX7" fmla="*/ 5698808 w 8112442"/>
              <a:gd name="connsiteY7" fmla="*/ 308610 h 4061459"/>
              <a:gd name="connsiteX8" fmla="*/ 5703570 w 8112442"/>
              <a:gd name="connsiteY8" fmla="*/ 319088 h 4061459"/>
              <a:gd name="connsiteX9" fmla="*/ 6342698 w 8112442"/>
              <a:gd name="connsiteY9" fmla="*/ 802958 h 4061459"/>
              <a:gd name="connsiteX10" fmla="*/ 7061835 w 8112442"/>
              <a:gd name="connsiteY10" fmla="*/ 707708 h 4061459"/>
              <a:gd name="connsiteX11" fmla="*/ 8086725 w 8112442"/>
              <a:gd name="connsiteY11" fmla="*/ 0 h 4061459"/>
              <a:gd name="connsiteX12" fmla="*/ 8112443 w 8112442"/>
              <a:gd name="connsiteY12" fmla="*/ 27623 h 4061459"/>
              <a:gd name="connsiteX13" fmla="*/ 7074218 w 8112442"/>
              <a:gd name="connsiteY13" fmla="*/ 742950 h 4061459"/>
              <a:gd name="connsiteX14" fmla="*/ 6334125 w 8112442"/>
              <a:gd name="connsiteY14" fmla="*/ 840105 h 4061459"/>
              <a:gd name="connsiteX15" fmla="*/ 5673090 w 8112442"/>
              <a:gd name="connsiteY15" fmla="*/ 344805 h 4061459"/>
              <a:gd name="connsiteX16" fmla="*/ 5005388 w 8112442"/>
              <a:gd name="connsiteY16" fmla="*/ 433388 h 4061459"/>
              <a:gd name="connsiteX17" fmla="*/ 3786188 w 8112442"/>
              <a:gd name="connsiteY17" fmla="*/ 1356360 h 4061459"/>
              <a:gd name="connsiteX18" fmla="*/ 3475673 w 8112442"/>
              <a:gd name="connsiteY18" fmla="*/ 1966913 h 4061459"/>
              <a:gd name="connsiteX19" fmla="*/ 2500313 w 8112442"/>
              <a:gd name="connsiteY19" fmla="*/ 3420428 h 4061459"/>
              <a:gd name="connsiteX20" fmla="*/ 359093 w 8112442"/>
              <a:gd name="connsiteY20" fmla="*/ 4061460 h 40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2442" h="4061459">
                <a:moveTo>
                  <a:pt x="359093" y="4061460"/>
                </a:moveTo>
                <a:cubicBezTo>
                  <a:pt x="242888" y="4061460"/>
                  <a:pt x="122873" y="4057650"/>
                  <a:pt x="0" y="4050983"/>
                </a:cubicBezTo>
                <a:lnTo>
                  <a:pt x="1905" y="4012883"/>
                </a:lnTo>
                <a:cubicBezTo>
                  <a:pt x="2445068" y="4147185"/>
                  <a:pt x="2996565" y="2929890"/>
                  <a:pt x="3440430" y="1951673"/>
                </a:cubicBezTo>
                <a:cubicBezTo>
                  <a:pt x="3543300" y="1724978"/>
                  <a:pt x="3640455" y="1510665"/>
                  <a:pt x="3753803" y="1336358"/>
                </a:cubicBezTo>
                <a:cubicBezTo>
                  <a:pt x="4133850" y="750570"/>
                  <a:pt x="4638675" y="501968"/>
                  <a:pt x="4995863" y="397193"/>
                </a:cubicBezTo>
                <a:cubicBezTo>
                  <a:pt x="5382578" y="282893"/>
                  <a:pt x="5684520" y="307658"/>
                  <a:pt x="5687378" y="307658"/>
                </a:cubicBezTo>
                <a:lnTo>
                  <a:pt x="5698808" y="308610"/>
                </a:lnTo>
                <a:lnTo>
                  <a:pt x="5703570" y="319088"/>
                </a:lnTo>
                <a:cubicBezTo>
                  <a:pt x="5771198" y="465773"/>
                  <a:pt x="5980748" y="732473"/>
                  <a:pt x="6342698" y="802958"/>
                </a:cubicBezTo>
                <a:cubicBezTo>
                  <a:pt x="6558915" y="845820"/>
                  <a:pt x="6800850" y="813435"/>
                  <a:pt x="7061835" y="707708"/>
                </a:cubicBezTo>
                <a:cubicBezTo>
                  <a:pt x="7376160" y="579120"/>
                  <a:pt x="7721918" y="340995"/>
                  <a:pt x="8086725" y="0"/>
                </a:cubicBezTo>
                <a:lnTo>
                  <a:pt x="8112443" y="27623"/>
                </a:lnTo>
                <a:cubicBezTo>
                  <a:pt x="7744778" y="372428"/>
                  <a:pt x="7395210" y="612458"/>
                  <a:pt x="7074218" y="742950"/>
                </a:cubicBezTo>
                <a:cubicBezTo>
                  <a:pt x="6806565" y="851535"/>
                  <a:pt x="6557963" y="883920"/>
                  <a:pt x="6334125" y="840105"/>
                </a:cubicBezTo>
                <a:cubicBezTo>
                  <a:pt x="5966460" y="767715"/>
                  <a:pt x="5748338" y="499110"/>
                  <a:pt x="5673090" y="344805"/>
                </a:cubicBezTo>
                <a:cubicBezTo>
                  <a:pt x="5616893" y="341948"/>
                  <a:pt x="5344478" y="333375"/>
                  <a:pt x="5005388" y="433388"/>
                </a:cubicBezTo>
                <a:cubicBezTo>
                  <a:pt x="4654868" y="537210"/>
                  <a:pt x="4159568" y="781050"/>
                  <a:pt x="3786188" y="1356360"/>
                </a:cubicBezTo>
                <a:cubicBezTo>
                  <a:pt x="3674745" y="1528763"/>
                  <a:pt x="3578543" y="1741170"/>
                  <a:pt x="3475673" y="1966913"/>
                </a:cubicBezTo>
                <a:cubicBezTo>
                  <a:pt x="3255645" y="2452688"/>
                  <a:pt x="3006090" y="3002280"/>
                  <a:pt x="2500313" y="3420428"/>
                </a:cubicBezTo>
                <a:cubicBezTo>
                  <a:pt x="1979295" y="3850958"/>
                  <a:pt x="1276350" y="4061460"/>
                  <a:pt x="359093" y="4061460"/>
                </a:cubicBezTo>
                <a:close/>
              </a:path>
            </a:pathLst>
          </a:custGeom>
          <a:gradFill>
            <a:gsLst>
              <a:gs pos="92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54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BA6D-2927-44B8-ACA6-7A2F73E5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4010522"/>
            <a:ext cx="11386134" cy="249299"/>
          </a:xfrm>
        </p:spPr>
        <p:txBody>
          <a:bodyPr/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DFDA52-C0F0-45D2-A8E6-81F969C00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461939"/>
          </a:xfrm>
        </p:spPr>
        <p:txBody>
          <a:bodyPr/>
          <a:lstStyle/>
          <a:p>
            <a:pPr algn="l" rtl="0" fontAlgn="base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Java +JPA with Hibernate +Postgre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​ss</a:t>
            </a:r>
          </a:p>
          <a:p>
            <a:pPr algn="l" rtl="0" fontAlgn="base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+ Rest Controller + JPA with Hibernate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3.Lambok+Sql+Postman+Swagger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4.Docker+Kubernetes+AWS+Putty+PgAdmin</a:t>
            </a:r>
          </a:p>
        </p:txBody>
      </p:sp>
    </p:spTree>
    <p:extLst>
      <p:ext uri="{BB962C8B-B14F-4D97-AF65-F5344CB8AC3E}">
        <p14:creationId xmlns:p14="http://schemas.microsoft.com/office/powerpoint/2010/main" val="210172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1A4-47E3-45E5-A825-0E483FD0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B00ED-8843-4A11-8FCC-1D428729B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items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B6A35A4-BD6A-458E-BFC7-DC5BE8C68B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2565" y="0"/>
            <a:ext cx="7063996" cy="6858000"/>
          </a:xfrm>
        </p:spPr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8A79BA-A531-4EF7-8700-D9A95CCCD653}"/>
              </a:ext>
            </a:extLst>
          </p:cNvPr>
          <p:cNvSpPr/>
          <p:nvPr/>
        </p:nvSpPr>
        <p:spPr>
          <a:xfrm>
            <a:off x="5367061" y="980728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Admin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3E2A8-A392-41D1-B205-A0FED825488F}"/>
              </a:ext>
            </a:extLst>
          </p:cNvPr>
          <p:cNvSpPr/>
          <p:nvPr/>
        </p:nvSpPr>
        <p:spPr>
          <a:xfrm>
            <a:off x="10751840" y="980728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Or</a:t>
            </a:r>
            <a:r>
              <a:rPr lang="en-IN" sz="1600" b="1" dirty="0"/>
              <a:t>der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39F4DB-7211-432D-B7D5-43A9B46C0B19}"/>
              </a:ext>
            </a:extLst>
          </p:cNvPr>
          <p:cNvSpPr/>
          <p:nvPr/>
        </p:nvSpPr>
        <p:spPr>
          <a:xfrm>
            <a:off x="5504609" y="3412553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Delivery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96AA4E-FEDE-47AE-AB99-A4B68F4D9025}"/>
              </a:ext>
            </a:extLst>
          </p:cNvPr>
          <p:cNvSpPr/>
          <p:nvPr/>
        </p:nvSpPr>
        <p:spPr>
          <a:xfrm>
            <a:off x="10110257" y="3472188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Cart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6BF42D-4DCD-4E44-B9E2-CE504D8AD443}"/>
              </a:ext>
            </a:extLst>
          </p:cNvPr>
          <p:cNvSpPr/>
          <p:nvPr/>
        </p:nvSpPr>
        <p:spPr>
          <a:xfrm>
            <a:off x="9031896" y="968346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Food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829269-6EF3-4ABA-B703-C43F87533528}"/>
              </a:ext>
            </a:extLst>
          </p:cNvPr>
          <p:cNvSpPr/>
          <p:nvPr/>
        </p:nvSpPr>
        <p:spPr>
          <a:xfrm>
            <a:off x="7186912" y="980728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</a:t>
            </a:r>
          </a:p>
          <a:p>
            <a:pPr algn="ctr"/>
            <a:r>
              <a:rPr lang="en-IN" sz="1600" dirty="0"/>
              <a:t>Module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5B3E51-AA66-4FF2-905F-454F31BAF3D9}"/>
              </a:ext>
            </a:extLst>
          </p:cNvPr>
          <p:cNvSpPr/>
          <p:nvPr/>
        </p:nvSpPr>
        <p:spPr>
          <a:xfrm>
            <a:off x="7870088" y="3499166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Category</a:t>
            </a:r>
          </a:p>
          <a:p>
            <a:pPr algn="ctr"/>
            <a:r>
              <a:rPr lang="en-IN" sz="1600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8285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B666D1-D115-4963-956B-EA7DF8C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9"/>
            <a:ext cx="10947772" cy="592540"/>
          </a:xfrm>
        </p:spPr>
        <p:txBody>
          <a:bodyPr/>
          <a:lstStyle/>
          <a:p>
            <a:r>
              <a:rPr lang="en-GB" dirty="0"/>
              <a:t>USE CASE DIAGRAM</a:t>
            </a:r>
          </a:p>
        </p:txBody>
      </p:sp>
      <p:graphicFrame>
        <p:nvGraphicFramePr>
          <p:cNvPr id="13" name="Content Placeholder 14">
            <a:extLst>
              <a:ext uri="{FF2B5EF4-FFF2-40B4-BE49-F238E27FC236}">
                <a16:creationId xmlns:a16="http://schemas.microsoft.com/office/drawing/2014/main" id="{240845CB-9062-474E-AD01-9FAF734B0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360635"/>
              </p:ext>
            </p:extLst>
          </p:nvPr>
        </p:nvGraphicFramePr>
        <p:xfrm>
          <a:off x="9479460" y="1628800"/>
          <a:ext cx="2452500" cy="258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ontent Placeholder 14">
            <a:extLst>
              <a:ext uri="{FF2B5EF4-FFF2-40B4-BE49-F238E27FC236}">
                <a16:creationId xmlns:a16="http://schemas.microsoft.com/office/drawing/2014/main" id="{05CC7B86-76A8-4FCE-8079-AC829AD84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022115"/>
              </p:ext>
            </p:extLst>
          </p:nvPr>
        </p:nvGraphicFramePr>
        <p:xfrm>
          <a:off x="8067248" y="3883508"/>
          <a:ext cx="2452500" cy="258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08AEF019-7A46-4DB0-B64F-9AAF92F30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193A6B37-9163-4D8A-B2E4-D4AC7740EF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380874"/>
            <a:ext cx="352926" cy="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06A4F7-EE67-4D02-BA54-681A8AE5A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4" y="1058779"/>
            <a:ext cx="10915048" cy="5582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01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B666D1-D115-4963-956B-EA7DF8C3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CLASS DESIGN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28507CA-268D-47E8-8F69-945ED635D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a flowchart&#10;&#10;Description automatically generated with medium confidence">
            <a:extLst>
              <a:ext uri="{FF2B5EF4-FFF2-40B4-BE49-F238E27FC236}">
                <a16:creationId xmlns:a16="http://schemas.microsoft.com/office/drawing/2014/main" id="{2B6DF963-7114-4254-9504-2144FF141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6" y="1395663"/>
            <a:ext cx="10121639" cy="5062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A45FF-1875-4A1C-9A36-388C2638F1FF}"/>
              </a:ext>
            </a:extLst>
          </p:cNvPr>
          <p:cNvSpPr txBox="1"/>
          <p:nvPr/>
        </p:nvSpPr>
        <p:spPr>
          <a:xfrm>
            <a:off x="263352" y="92023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strike="noStrike" spc="-1" dirty="0">
                <a:solidFill>
                  <a:srgbClr val="000000"/>
                </a:solidFill>
                <a:uFillTx/>
                <a:latin typeface="Verdana"/>
                <a:ea typeface="DejaVu Sans"/>
              </a:rPr>
              <a:t>Service Interface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1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SECLEVEL" val="SEC1"/>
</p:tagLst>
</file>

<file path=ppt/theme/theme1.xml><?xml version="1.0" encoding="utf-8"?>
<a:theme xmlns:a="http://schemas.openxmlformats.org/drawingml/2006/main" name="Capgemini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pt-Capgemini_Standard-Template_2022.pptx" id="{4E267CF8-9105-4C04-8A4B-7AEE8CF5A090}" vid="{CF555E12-DAD9-47F9-A47B-5AD9CFEEC164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954836-43ac-43db-b5eb-4eb5b65e7057">
      <Terms xmlns="http://schemas.microsoft.com/office/infopath/2007/PartnerControls"/>
    </lcf76f155ced4ddcb4097134ff3c332f>
    <TaxCatchAll xmlns="bb904a41-2320-4d3d-943d-f1a5d6e5ed1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901C84F51705479B031959504F2522" ma:contentTypeVersion="10" ma:contentTypeDescription="Create a new document." ma:contentTypeScope="" ma:versionID="ed79ef8703d47c48c899820f7a0a774f">
  <xsd:schema xmlns:xsd="http://www.w3.org/2001/XMLSchema" xmlns:xs="http://www.w3.org/2001/XMLSchema" xmlns:p="http://schemas.microsoft.com/office/2006/metadata/properties" xmlns:ns2="a5954836-43ac-43db-b5eb-4eb5b65e7057" xmlns:ns3="bb904a41-2320-4d3d-943d-f1a5d6e5ed1c" targetNamespace="http://schemas.microsoft.com/office/2006/metadata/properties" ma:root="true" ma:fieldsID="08de905b236e4b42f407ae019014dfe4" ns2:_="" ns3:_="">
    <xsd:import namespace="a5954836-43ac-43db-b5eb-4eb5b65e7057"/>
    <xsd:import namespace="bb904a41-2320-4d3d-943d-f1a5d6e5ed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54836-43ac-43db-b5eb-4eb5b65e70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904a41-2320-4d3d-943d-f1a5d6e5ed1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d4391f6-3d66-4956-88ba-6d0506944258}" ma:internalName="TaxCatchAll" ma:showField="CatchAllData" ma:web="bb904a41-2320-4d3d-943d-f1a5d6e5ed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65F6DA-EDFD-4C3F-B2EB-EDE359E124E2}">
  <ds:schemaRefs>
    <ds:schemaRef ds:uri="http://schemas.microsoft.com/office/2006/documentManagement/types"/>
    <ds:schemaRef ds:uri="866c9c41-2c2c-4d95-92e3-745332f54785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85ebd0df-9687-47ef-b5a5-617eb7dd465e"/>
    <ds:schemaRef ds:uri="http://schemas.openxmlformats.org/package/2006/metadata/core-properties"/>
    <ds:schemaRef ds:uri="http://www.w3.org/XML/1998/namespace"/>
    <ds:schemaRef ds:uri="http://purl.org/dc/terms/"/>
    <ds:schemaRef ds:uri="f1122fed-4606-4ec8-90ef-13536176a38c"/>
    <ds:schemaRef ds:uri="a5954836-43ac-43db-b5eb-4eb5b65e7057"/>
    <ds:schemaRef ds:uri="bb904a41-2320-4d3d-943d-f1a5d6e5ed1c"/>
  </ds:schemaRefs>
</ds:datastoreItem>
</file>

<file path=customXml/itemProps3.xml><?xml version="1.0" encoding="utf-8"?>
<ds:datastoreItem xmlns:ds="http://schemas.openxmlformats.org/officeDocument/2006/customXml" ds:itemID="{F04FF96C-A500-4FD4-9954-8A2978884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954836-43ac-43db-b5eb-4eb5b65e7057"/>
    <ds:schemaRef ds:uri="bb904a41-2320-4d3d-943d-f1a5d6e5ed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 template-Standard-2022</Template>
  <TotalTime>2669</TotalTime>
  <Words>744</Words>
  <Application>Microsoft Office PowerPoint</Application>
  <PresentationFormat>Widescreen</PresentationFormat>
  <Paragraphs>120</Paragraphs>
  <Slides>23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Ubuntu</vt:lpstr>
      <vt:lpstr>Ubuntu Medium</vt:lpstr>
      <vt:lpstr>Arial</vt:lpstr>
      <vt:lpstr>Times New Roman</vt:lpstr>
      <vt:lpstr>Copperplate Gothic Bold</vt:lpstr>
      <vt:lpstr>Ubuntu Light</vt:lpstr>
      <vt:lpstr>Wingdings</vt:lpstr>
      <vt:lpstr>Verdana</vt:lpstr>
      <vt:lpstr>Capgemini2021</vt:lpstr>
      <vt:lpstr> </vt:lpstr>
      <vt:lpstr>Project group</vt:lpstr>
      <vt:lpstr>    CONTENTS</vt:lpstr>
      <vt:lpstr>   online food delivery (ofd)</vt:lpstr>
      <vt:lpstr>PROBLEM STATEMENT</vt:lpstr>
      <vt:lpstr>Technology Used</vt:lpstr>
      <vt:lpstr>modules</vt:lpstr>
      <vt:lpstr>USE CASE DIAGRAM</vt:lpstr>
      <vt:lpstr>      CLASS DESIGN  </vt:lpstr>
      <vt:lpstr> DOCKER</vt:lpstr>
      <vt:lpstr> docker commands</vt:lpstr>
      <vt:lpstr>  kubernetes</vt:lpstr>
      <vt:lpstr>  Kubernetes commands</vt:lpstr>
      <vt:lpstr> Swagger ui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        STANDARD  Template</dc:title>
  <dc:subject>Capgemini template</dc:subject>
  <dc:creator>Chittipolu, Pravallika</dc:creator>
  <cp:lastModifiedBy>Suma, Madala Venkata</cp:lastModifiedBy>
  <cp:revision>36</cp:revision>
  <dcterms:created xsi:type="dcterms:W3CDTF">2022-12-25T16:50:32Z</dcterms:created>
  <dcterms:modified xsi:type="dcterms:W3CDTF">2023-02-13T03:47:50Z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0x010100E3DB8F1B61B4E349B1D07C13E9DB8DAC</vt:lpwstr>
  </property>
</Properties>
</file>